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79" r:id="rId2"/>
    <p:sldId id="959" r:id="rId3"/>
    <p:sldId id="262" r:id="rId4"/>
    <p:sldId id="308" r:id="rId5"/>
    <p:sldId id="963" r:id="rId6"/>
    <p:sldId id="950" r:id="rId7"/>
    <p:sldId id="951" r:id="rId8"/>
    <p:sldId id="952" r:id="rId9"/>
    <p:sldId id="953" r:id="rId10"/>
    <p:sldId id="961" r:id="rId11"/>
    <p:sldId id="955" r:id="rId12"/>
    <p:sldId id="960" r:id="rId13"/>
    <p:sldId id="962" r:id="rId14"/>
    <p:sldId id="956" r:id="rId15"/>
    <p:sldId id="957" r:id="rId16"/>
    <p:sldId id="958" r:id="rId17"/>
    <p:sldId id="954" r:id="rId18"/>
    <p:sldId id="944" r:id="rId19"/>
    <p:sldId id="945" r:id="rId20"/>
    <p:sldId id="946" r:id="rId21"/>
    <p:sldId id="947" r:id="rId22"/>
    <p:sldId id="948" r:id="rId23"/>
    <p:sldId id="949" r:id="rId24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250" autoAdjust="0"/>
  </p:normalViewPr>
  <p:slideViewPr>
    <p:cSldViewPr>
      <p:cViewPr varScale="1">
        <p:scale>
          <a:sx n="110" d="100"/>
          <a:sy n="110" d="100"/>
        </p:scale>
        <p:origin x="156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2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2406291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18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3.5.2 – Consideraciones de diseño del 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3.5.2.3 – Opciones de 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870026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19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 – Configuración de sucursal del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3.5.3.1 – Pasos para configurar eBGP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15956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20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 – Configuración de sucursal del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3.5.3.2 – Ejemplo de configuración de 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10438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21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 – Configuración de sucursal del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3.5.3.3– Verificación del eBGP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331171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 – Configuración de sucursal del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3.5.3.4 – Packet Tracer: Configuración y verificación del eBGP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16321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3.5 –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 – Configuración de sucursal del eBGP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3.5.3.5 – Práctica de laboratorio: Configuración y verificación del eBGP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735307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6605684"/>
            <a:ext cx="676910" cy="252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1065260"/>
            <a:ext cx="8853286" cy="55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55191"/>
            <a:ext cx="9144000" cy="101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1954321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07/04/2023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6712" y="435024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66787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BGP (Border Gateway Protocol)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AF65F0E4-D7AC-18E2-C630-1C2907AEB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40" y="3501008"/>
            <a:ext cx="4680520" cy="280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7537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54" y="3217850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45854" y="5462923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553" y="2411386"/>
            <a:ext cx="8502192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destino (next-hop)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529" y="1138815"/>
            <a:ext cx="8171928" cy="118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Identificar el ruteador vecino con el que establecerá una sesión BGP. Identifica el par de BGP y su número de AS.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45854" y="5526360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7FE6AAF-78E0-6F2B-B8B6-71F5A639BD07}"/>
              </a:ext>
            </a:extLst>
          </p:cNvPr>
          <p:cNvSpPr txBox="1"/>
          <p:nvPr/>
        </p:nvSpPr>
        <p:spPr>
          <a:xfrm>
            <a:off x="504837" y="2778224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301347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801" y="2482404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57250" y="4449461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242697"/>
            <a:ext cx="7800378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57250" y="4512898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11" name="Picture 1">
            <a:extLst>
              <a:ext uri="{FF2B5EF4-FFF2-40B4-BE49-F238E27FC236}">
                <a16:creationId xmlns:a16="http://schemas.microsoft.com/office/drawing/2014/main" id="{B5EFA052-28E8-680D-9A7B-8DC107CE54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973" y="5587676"/>
            <a:ext cx="7740560" cy="1143000"/>
          </a:xfrm>
          <a:prstGeom prst="rect">
            <a:avLst/>
          </a:prstGeom>
        </p:spPr>
      </p:pic>
      <p:sp>
        <p:nvSpPr>
          <p:cNvPr id="13" name="Rectangle 1">
            <a:extLst>
              <a:ext uri="{FF2B5EF4-FFF2-40B4-BE49-F238E27FC236}">
                <a16:creationId xmlns:a16="http://schemas.microsoft.com/office/drawing/2014/main" id="{A1635A8A-0609-A440-965F-05BA9ECED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633894"/>
            <a:ext cx="6390220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destino (next-hop)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C4E6598-9209-1C24-4EF1-723D6F642651}"/>
              </a:ext>
            </a:extLst>
          </p:cNvPr>
          <p:cNvSpPr txBox="1"/>
          <p:nvPr/>
        </p:nvSpPr>
        <p:spPr>
          <a:xfrm>
            <a:off x="469320" y="2000732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712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33464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bg1"/>
                </a:solidFill>
              </a:rPr>
              <a:t>Empresa-A(config)#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dirty="0">
                <a:solidFill>
                  <a:schemeClr val="bg1"/>
                </a:solidFill>
              </a:rPr>
              <a:t>Empresa-A(config-router)#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9153" y="1242837"/>
            <a:ext cx="8608327" cy="865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Introduce la dirección de red en la tabla de BGP local.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02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08" y="299695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194734"/>
            <a:ext cx="8464103" cy="1501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Estos son los tres comandos para verificar BGP: 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ES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0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3089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07905" y="740717"/>
            <a:ext cx="1368152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AC3B5550-2F6C-5411-F051-92D518C14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573016"/>
            <a:ext cx="7448826" cy="2736304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60C0AA8-731C-3A29-6366-1085B581F9A7}"/>
              </a:ext>
            </a:extLst>
          </p:cNvPr>
          <p:cNvSpPr txBox="1"/>
          <p:nvPr/>
        </p:nvSpPr>
        <p:spPr>
          <a:xfrm>
            <a:off x="1403648" y="2055560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019F80AB-965B-8E65-204F-FB035C8F58ED}"/>
              </a:ext>
            </a:extLst>
          </p:cNvPr>
          <p:cNvSpPr txBox="1"/>
          <p:nvPr/>
        </p:nvSpPr>
        <p:spPr>
          <a:xfrm>
            <a:off x="5724128" y="2337005"/>
            <a:ext cx="614271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0.0.0.0</a:t>
            </a:r>
          </a:p>
        </p:txBody>
      </p:sp>
    </p:spTree>
    <p:extLst>
      <p:ext uri="{BB962C8B-B14F-4D97-AF65-F5344CB8AC3E}">
        <p14:creationId xmlns:p14="http://schemas.microsoft.com/office/powerpoint/2010/main" val="252773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-20320"/>
            <a:ext cx="871296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3089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4324" y="743217"/>
            <a:ext cx="162334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A890EBB1-2183-CAC1-4DAF-25972E1B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645024"/>
            <a:ext cx="8035114" cy="2523328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EAA2AF8-51F4-1859-F89F-B778692CDCD9}"/>
              </a:ext>
            </a:extLst>
          </p:cNvPr>
          <p:cNvSpPr txBox="1"/>
          <p:nvPr/>
        </p:nvSpPr>
        <p:spPr>
          <a:xfrm>
            <a:off x="1403648" y="2055560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9F1344C-EA4A-9DCB-8EB1-7CFEB11F759A}"/>
              </a:ext>
            </a:extLst>
          </p:cNvPr>
          <p:cNvSpPr txBox="1"/>
          <p:nvPr/>
        </p:nvSpPr>
        <p:spPr>
          <a:xfrm>
            <a:off x="5724128" y="2362162"/>
            <a:ext cx="614271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0.0.0.0</a:t>
            </a:r>
          </a:p>
        </p:txBody>
      </p:sp>
    </p:spTree>
    <p:extLst>
      <p:ext uri="{BB962C8B-B14F-4D97-AF65-F5344CB8AC3E}">
        <p14:creationId xmlns:p14="http://schemas.microsoft.com/office/powerpoint/2010/main" val="198442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-20320"/>
            <a:ext cx="8784976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43089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00288" y="743217"/>
            <a:ext cx="234342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16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summary</a:t>
            </a:r>
            <a:endParaRPr lang="es-MX" sz="20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A7E21E5B-4FEF-2660-77ED-6F89C6DF2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655457"/>
            <a:ext cx="7776864" cy="305560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C401FD07-D793-8C0D-6F93-8B7903F2DC72}"/>
              </a:ext>
            </a:extLst>
          </p:cNvPr>
          <p:cNvSpPr txBox="1"/>
          <p:nvPr/>
        </p:nvSpPr>
        <p:spPr>
          <a:xfrm>
            <a:off x="1403648" y="2055560"/>
            <a:ext cx="978153" cy="2616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s-MX" sz="11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Company-A</a:t>
            </a:r>
          </a:p>
        </p:txBody>
      </p:sp>
    </p:spTree>
    <p:extLst>
      <p:ext uri="{BB962C8B-B14F-4D97-AF65-F5344CB8AC3E}">
        <p14:creationId xmlns:p14="http://schemas.microsoft.com/office/powerpoint/2010/main" val="103732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340768"/>
            <a:ext cx="7344816" cy="29442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global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bgp </a:t>
            </a:r>
            <a:r>
              <a:rPr lang="es-E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 BGP e identifica el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ip-address remote-as as-number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par de BGP y su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network network-address [mask network-mask]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introduce la dirección de red en la tabla de BGP local.</a:t>
            </a:r>
          </a:p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Nota: la dirección de red usada en el comando “network” no tiene que ser una red conectada directamente.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4285036"/>
            <a:ext cx="5178471" cy="1711941"/>
          </a:xfrm>
          <a:prstGeom prst="rect">
            <a:avLst/>
          </a:prstGeom>
        </p:spPr>
      </p:pic>
      <p:sp>
        <p:nvSpPr>
          <p:cNvPr id="4" name="TextBox 6">
            <a:extLst>
              <a:ext uri="{FF2B5EF4-FFF2-40B4-BE49-F238E27FC236}">
                <a16:creationId xmlns:a16="http://schemas.microsoft.com/office/drawing/2014/main" id="{8C471B74-865F-15A6-AE16-3656CC6273D3}"/>
              </a:ext>
            </a:extLst>
          </p:cNvPr>
          <p:cNvSpPr txBox="1"/>
          <p:nvPr/>
        </p:nvSpPr>
        <p:spPr>
          <a:xfrm>
            <a:off x="1691680" y="6305545"/>
            <a:ext cx="507696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bg1"/>
                </a:solidFill>
              </a:rPr>
              <a:t>Company-A(config)#</a:t>
            </a:r>
            <a:r>
              <a:rPr lang="es-ES" sz="900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sz="900" dirty="0">
                <a:solidFill>
                  <a:schemeClr val="bg1"/>
                </a:solidFill>
              </a:rPr>
              <a:t>Company-A(config-router)#</a:t>
            </a:r>
            <a:r>
              <a:rPr lang="es-ES" sz="900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sz="900" dirty="0">
                <a:solidFill>
                  <a:schemeClr val="bg1"/>
                </a:solidFill>
              </a:rPr>
              <a:t>Company-A(config-router)#</a:t>
            </a:r>
            <a:r>
              <a:rPr lang="es-ES" sz="900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3888" y="5202512"/>
            <a:ext cx="4262651" cy="62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07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63774" y="2030080"/>
            <a:ext cx="3862127" cy="3970671"/>
          </a:xfrm>
        </p:spPr>
        <p:txBody>
          <a:bodyPr>
            <a:normAutofit fontScale="70000" lnSpcReduction="20000"/>
          </a:bodyPr>
          <a:lstStyle/>
          <a:p>
            <a:r>
              <a:rPr lang="es-ES" dirty="0"/>
              <a:t>Existen tres maneras comunes mediante las cuales una organización puede implementar el BGP en un entorno de conexión múltiple:</a:t>
            </a:r>
          </a:p>
          <a:p>
            <a:pPr lvl="1"/>
            <a:r>
              <a:rPr lang="es-ES" dirty="0"/>
              <a:t>Solo ruta predeterminada</a:t>
            </a:r>
          </a:p>
          <a:p>
            <a:pPr lvl="1"/>
            <a:r>
              <a:rPr lang="es-ES" dirty="0"/>
              <a:t>Ruta predeterminada y rutas del ISP</a:t>
            </a:r>
          </a:p>
          <a:p>
            <a:pPr lvl="1"/>
            <a:r>
              <a:rPr lang="es-ES" dirty="0"/>
              <a:t>Todas las rutas de Internet (esto incluiría</a:t>
            </a:r>
            <a:br>
              <a:rPr lang="es-ES" dirty="0"/>
            </a:br>
            <a:r>
              <a:rPr lang="es-ES" dirty="0"/>
              <a:t>rutas a más de 550 000 redes)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sz="1600" dirty="0"/>
              <a:t>Consideraciones de diseño de BGP</a:t>
            </a:r>
            <a:br>
              <a:rPr sz="1600" dirty="0"/>
            </a:br>
            <a:r>
              <a:rPr lang="es-ES" dirty="0"/>
              <a:t>Opciones de BGP</a:t>
            </a:r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5FA183A4-30D7-4CA5-9548-91FB1C5992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920" y="1772816"/>
            <a:ext cx="6569063" cy="4574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653623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5577" y="1717060"/>
            <a:ext cx="8798257" cy="1469409"/>
          </a:xfrm>
        </p:spPr>
        <p:txBody>
          <a:bodyPr>
            <a:normAutofit fontScale="70000" lnSpcReduction="20000"/>
          </a:bodyPr>
          <a:lstStyle/>
          <a:p>
            <a:r>
              <a:rPr lang="es-ES" dirty="0"/>
              <a:t>Para implementar eBGP:</a:t>
            </a:r>
          </a:p>
          <a:p>
            <a:pPr lvl="1"/>
            <a:r>
              <a:rPr lang="es-ES" dirty="0"/>
              <a:t>Habilitar el routing BGP.</a:t>
            </a:r>
          </a:p>
          <a:p>
            <a:pPr lvl="1"/>
            <a:r>
              <a:rPr lang="es-ES" dirty="0"/>
              <a:t>Configurar vecinos BGP (interconexión).</a:t>
            </a:r>
          </a:p>
          <a:p>
            <a:pPr lvl="1"/>
            <a:r>
              <a:rPr lang="es-ES" dirty="0"/>
              <a:t>Publicar las redes que se originan de este AS.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sz="1600" dirty="0"/>
              <a:t>Configuración de sucursal del eBGP</a:t>
            </a:r>
            <a:br>
              <a:rPr sz="1600" dirty="0"/>
            </a:br>
            <a:r>
              <a:rPr lang="es-ES" dirty="0"/>
              <a:t>Pasos para configurar eBGP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C340CE68-0424-4FD2-8C81-9EC636920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246" y="3075087"/>
            <a:ext cx="8009578" cy="213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0085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5840" y="620688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59632" y="2348880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BGP (Border Gateway Protocol)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EC0FB1F-CD0E-CF00-E85C-50C5DFBD0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5785" y="3503775"/>
            <a:ext cx="3772429" cy="2733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425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0944" y="1717059"/>
            <a:ext cx="3837519" cy="3766782"/>
          </a:xfrm>
        </p:spPr>
        <p:txBody>
          <a:bodyPr>
            <a:normAutofit fontScale="47500" lnSpcReduction="20000"/>
          </a:bodyPr>
          <a:lstStyle/>
          <a:p>
            <a:r>
              <a:rPr lang="es-ES" dirty="0"/>
              <a:t>El comando de configuración global </a:t>
            </a:r>
            <a:r>
              <a:rPr lang="es-ES" altLang="ja-JP" b="1" dirty="0"/>
              <a:t>router bgp </a:t>
            </a:r>
            <a:r>
              <a:rPr lang="es-ES" altLang="ja-JP" i="1" dirty="0"/>
              <a:t>as</a:t>
            </a:r>
            <a:r>
              <a:rPr lang="es-ES" dirty="0"/>
              <a:t>-</a:t>
            </a:r>
            <a:r>
              <a:rPr lang="es-ES" altLang="ja-JP" i="1" dirty="0"/>
              <a:t>number</a:t>
            </a:r>
            <a:r>
              <a:rPr lang="es-ES" dirty="0"/>
              <a:t> habilita el BGP e identifica el número de AS.</a:t>
            </a:r>
          </a:p>
          <a:p>
            <a:r>
              <a:rPr lang="es-ES" dirty="0"/>
              <a:t>El comando de configuración del router </a:t>
            </a:r>
            <a:r>
              <a:rPr lang="es-ES" altLang="ja-JP" b="1" dirty="0"/>
              <a:t>neighbor </a:t>
            </a:r>
            <a:r>
              <a:rPr lang="es-ES" altLang="ja-JP" i="1" dirty="0"/>
              <a:t>ip-address</a:t>
            </a:r>
            <a:r>
              <a:rPr lang="es-ES" altLang="ja-JP" b="1" dirty="0"/>
              <a:t> remote-as </a:t>
            </a:r>
            <a:r>
              <a:rPr lang="es-ES" altLang="ja-JP" i="1" dirty="0"/>
              <a:t>as-number</a:t>
            </a:r>
            <a:r>
              <a:rPr lang="es-ES" dirty="0"/>
              <a:t> identifica el par de BGP y su número de AS.</a:t>
            </a:r>
          </a:p>
          <a:p>
            <a:r>
              <a:rPr lang="es-ES" dirty="0"/>
              <a:t>El comando de configuración del router </a:t>
            </a:r>
            <a:r>
              <a:rPr lang="es-ES" altLang="ja-JP" b="1" dirty="0"/>
              <a:t>network</a:t>
            </a:r>
            <a:r>
              <a:rPr lang="es-ES" dirty="0"/>
              <a:t> </a:t>
            </a:r>
            <a:r>
              <a:rPr lang="es-ES" altLang="ja-JP" i="1" dirty="0"/>
              <a:t>network-address </a:t>
            </a:r>
            <a:r>
              <a:rPr lang="es-ES" dirty="0"/>
              <a:t>[</a:t>
            </a:r>
            <a:r>
              <a:rPr lang="es-ES" altLang="ja-JP" b="1" dirty="0"/>
              <a:t>mask</a:t>
            </a:r>
            <a:r>
              <a:rPr lang="es-ES" dirty="0"/>
              <a:t> </a:t>
            </a:r>
            <a:r>
              <a:rPr lang="es-ES" altLang="ja-JP" i="1" dirty="0"/>
              <a:t>network-mask</a:t>
            </a:r>
            <a:r>
              <a:rPr lang="es-ES" dirty="0"/>
              <a:t>] introduce la dirección de red en la tabla de BGP local.</a:t>
            </a:r>
          </a:p>
          <a:p>
            <a:pPr marL="0" indent="0">
              <a:buNone/>
            </a:pPr>
            <a:r>
              <a:rPr lang="es-ES" b="1" dirty="0"/>
              <a:t>Nota</a:t>
            </a:r>
            <a:r>
              <a:rPr lang="es-ES" dirty="0"/>
              <a:t>: la dirección de red usada en el comando “network” no tiene que ser una red conectada directamente.</a:t>
            </a: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sz="1600" dirty="0"/>
              <a:t>Configuración de sucursal del eBGP</a:t>
            </a:r>
            <a:br>
              <a:rPr sz="1600" dirty="0"/>
            </a:br>
            <a:r>
              <a:rPr lang="es-ES" dirty="0"/>
              <a:t>Ejemplo de configuración de BGP</a:t>
            </a:r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A7406F06-49EC-4ED8-BF85-2E3F1C16E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8779" y="1717060"/>
            <a:ext cx="5178471" cy="17119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1D1FDB9-B2B4-4435-8B67-24014D79CBF1}"/>
              </a:ext>
            </a:extLst>
          </p:cNvPr>
          <p:cNvSpPr/>
          <p:nvPr/>
        </p:nvSpPr>
        <p:spPr>
          <a:xfrm>
            <a:off x="4112526" y="3190364"/>
            <a:ext cx="4262651" cy="514065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30F9BF-19E9-4C56-B335-7ACB2B16DBAA}"/>
              </a:ext>
            </a:extLst>
          </p:cNvPr>
          <p:cNvSpPr txBox="1"/>
          <p:nvPr/>
        </p:nvSpPr>
        <p:spPr>
          <a:xfrm>
            <a:off x="4093799" y="3175084"/>
            <a:ext cx="3934586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900" dirty="0">
                <a:solidFill>
                  <a:schemeClr val="bg1"/>
                </a:solidFill>
              </a:rPr>
              <a:t>Company-A(config)#</a:t>
            </a:r>
            <a:r>
              <a:rPr lang="es-ES" sz="900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sz="900" dirty="0">
                <a:solidFill>
                  <a:schemeClr val="bg1"/>
                </a:solidFill>
              </a:rPr>
              <a:t>Company-A(config-router)#</a:t>
            </a:r>
            <a:r>
              <a:rPr lang="es-ES" sz="900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sz="900" dirty="0">
                <a:solidFill>
                  <a:schemeClr val="bg1"/>
                </a:solidFill>
              </a:rPr>
              <a:t>Company-A(config-router)#</a:t>
            </a:r>
            <a:r>
              <a:rPr lang="es-ES" sz="900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83968" y="4141701"/>
            <a:ext cx="4262651" cy="62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8612510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026380" y="1661014"/>
            <a:ext cx="3739486" cy="3766782"/>
          </a:xfrm>
        </p:spPr>
        <p:txBody>
          <a:bodyPr/>
          <a:lstStyle/>
          <a:p>
            <a:r>
              <a:rPr lang="es-ES" dirty="0"/>
              <a:t>Estos son los tres comandos para verificar el eBGP:</a:t>
            </a:r>
          </a:p>
          <a:p>
            <a:pPr lvl="1"/>
            <a:r>
              <a:rPr lang="es-ES" altLang="ja-JP" b="1" dirty="0"/>
              <a:t>show ip route</a:t>
            </a:r>
          </a:p>
          <a:p>
            <a:pPr lvl="1"/>
            <a:r>
              <a:rPr lang="es-ES" altLang="ja-JP" b="1" dirty="0"/>
              <a:t>show ip bgp</a:t>
            </a:r>
          </a:p>
          <a:p>
            <a:pPr lvl="1"/>
            <a:r>
              <a:rPr lang="es-ES" altLang="ja-JP" b="1" dirty="0"/>
              <a:t>show ip bgp summary</a:t>
            </a:r>
          </a:p>
          <a:p>
            <a:pPr lvl="1"/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altLang="en-US" sz="1600" dirty="0"/>
              <a:t>Configuración de sucursal del eBGP</a:t>
            </a:r>
            <a:br>
              <a:rPr dirty="0"/>
            </a:br>
            <a:r>
              <a:rPr lang="es-ES" dirty="0"/>
              <a:t>Verificación del eBGP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E69B8C1E-2E08-4C35-9E73-C937D5804C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329" y="1661358"/>
            <a:ext cx="4770368" cy="125054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539" y="2973652"/>
            <a:ext cx="3851252" cy="14147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539" y="4420919"/>
            <a:ext cx="3851252" cy="12094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61902" y="3346450"/>
            <a:ext cx="4509049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075179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sz="1600" dirty="0"/>
              <a:t>Configuración de sucursal del eBGP</a:t>
            </a:r>
            <a:br>
              <a:rPr sz="1600" dirty="0"/>
            </a:br>
            <a:r>
              <a:rPr lang="es-ES" dirty="0"/>
              <a:t>Packet Tracer: Configuración y verificación del eBGP</a:t>
            </a:r>
          </a:p>
        </p:txBody>
      </p:sp>
      <p:pic>
        <p:nvPicPr>
          <p:cNvPr id="6" name="Content Placeholder 5" descr="3.5.3.4 Packet Tracer - Configure and Verify eBGP.pdf - Mozilla Firefox">
            <a:extLst>
              <a:ext uri="{FF2B5EF4-FFF2-40B4-BE49-F238E27FC236}">
                <a16:creationId xmlns:a16="http://schemas.microsoft.com/office/drawing/2014/main" id="{B83C30C6-19C1-45CC-BB35-B6E1B7AE6A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137836" y="2002656"/>
            <a:ext cx="2839962" cy="3388093"/>
          </a:xfr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39572686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903464"/>
            <a:ext cx="9144000" cy="757551"/>
          </a:xfrm>
        </p:spPr>
        <p:txBody>
          <a:bodyPr/>
          <a:lstStyle/>
          <a:p>
            <a:r>
              <a:rPr lang="es-ES" sz="1600" dirty="0"/>
              <a:t>Configuración de sucursal del eBGP</a:t>
            </a:r>
            <a:br>
              <a:rPr sz="1600" dirty="0"/>
            </a:br>
            <a:r>
              <a:rPr lang="es-ES" dirty="0"/>
              <a:t>Práctica de laboratorio: Configuración y verificación del eBGP</a:t>
            </a:r>
          </a:p>
        </p:txBody>
      </p:sp>
      <p:pic>
        <p:nvPicPr>
          <p:cNvPr id="5" name="Content Placeholder 4" descr="3.5.3.5 Lab - Configure and Verify eBGP.pdf - Mozilla Firefox">
            <a:extLst>
              <a:ext uri="{FF2B5EF4-FFF2-40B4-BE49-F238E27FC236}">
                <a16:creationId xmlns:a16="http://schemas.microsoft.com/office/drawing/2014/main" id="{B6B4FF14-056B-4073-9106-173572420A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612340" y="1718712"/>
            <a:ext cx="3085816" cy="3907857"/>
          </a:xfrm>
          <a:ln w="31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355043573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Interior Gateway Protocol (IGP)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10580"/>
            <a:ext cx="7416824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operan dentro de una organización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(sistema autónomo).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Por 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RIPv1, IGRP, EIGRP, OSPF, IS-IS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D1DBF0-9F36-4DAF-9F1C-F4E30602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674160"/>
            <a:ext cx="5760640" cy="39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5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exterior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Exterior Gateway Protocol (EGP)</a:t>
            </a:r>
            <a:endParaRPr lang="es-ES_tradnl" sz="3200" b="1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1" y="1371287"/>
            <a:ext cx="7344816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intercambian información de ruteo entre distintos sistemas autónomos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, como ISP.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(Border Gateway Protocol).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1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 vs exterior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584" y="1203690"/>
            <a:ext cx="7632848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Mientras que los protocolos de ruteo interior (IGP) son usados para rutear dentro de una organización, los protocolos de ruteo exterior (EGP) son usados para rutear entre las organizaciones y en estos días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BPG es realmente el único protocolo de ruteo exterior (EGP) en uso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5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68760"/>
            <a:ext cx="7344816" cy="1020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El protocolo de gateway fronterizo (BGP)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un protocolo de ruteo exterior.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asigna a cada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Sistema Autónomo (AS)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un número AS de 16 o 32 bits único que lo identifica de manera única en Internet. 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912" y="2636912"/>
            <a:ext cx="6264696" cy="391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1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2" y="1268760"/>
            <a:ext cx="7344816" cy="7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se utiliza cuando un AS tiene conexiones a sistemas autónomos múltiples. Esto se conoce como “conexión múltiple”.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262378"/>
            <a:ext cx="6912768" cy="43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34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Pasos para configurar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340768"/>
            <a:ext cx="7344816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Para implementar BGP: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Habilitar el ruteo BGP.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Configurar vecinos BGP (interconexión).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Publicar las redes que se originan de este AS.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33DF3744-55BD-B5E1-B95C-0AF2E5273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1" y="3109244"/>
            <a:ext cx="8009578" cy="213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02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Habilita el ruteo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307" y="1238068"/>
            <a:ext cx="8252165" cy="865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Define BGP como el protocolo de ruteo IP. Habilita BGP e identifica el número de AS. 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</a:t>
            </a:r>
            <a:r>
              <a:rPr lang="es-E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</a:t>
            </a:r>
            <a:r>
              <a:rPr lang="es-ES" sz="2000" b="1" i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number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51" y="2820941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51" y="5373216"/>
            <a:ext cx="7740560" cy="1143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75A9F90-A529-584B-B7BF-FC96D42728AC}"/>
              </a:ext>
            </a:extLst>
          </p:cNvPr>
          <p:cNvSpPr txBox="1"/>
          <p:nvPr/>
        </p:nvSpPr>
        <p:spPr>
          <a:xfrm>
            <a:off x="568307" y="2283461"/>
            <a:ext cx="5777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sistema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autónomo de mi router.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478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1882</TotalTime>
  <Words>1049</Words>
  <Application>Microsoft Office PowerPoint</Application>
  <PresentationFormat>Presentación en pantalla (4:3)</PresentationFormat>
  <Paragraphs>132</Paragraphs>
  <Slides>23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23</vt:i4>
      </vt:variant>
    </vt:vector>
  </HeadingPairs>
  <TitlesOfParts>
    <vt:vector size="28" baseType="lpstr">
      <vt:lpstr>Arial</vt:lpstr>
      <vt:lpstr>Calibri</vt:lpstr>
      <vt:lpstr>Dom Casual</vt:lpstr>
      <vt:lpstr>Wingdings</vt:lpstr>
      <vt:lpstr>Tema de Office</vt:lpstr>
      <vt:lpstr>TC 3003B Implementación de redes de área amplia</vt:lpstr>
      <vt:lpstr>TC 3003B Implementación de redes de área amplia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Consideraciones de diseño de BGP Opciones de BGP</vt:lpstr>
      <vt:lpstr>Configuración de sucursal del eBGP Pasos para configurar eBGP</vt:lpstr>
      <vt:lpstr>Configuración de sucursal del eBGP Ejemplo de configuración de BGP</vt:lpstr>
      <vt:lpstr>Configuración de sucursal del eBGP Verificación del eBGP</vt:lpstr>
      <vt:lpstr>Configuración de sucursal del eBGP Packet Tracer: Configuración y verificación del eBGP</vt:lpstr>
      <vt:lpstr>Configuración de sucursal del eBGP Práctica de laboratorio: Configuración y verificación del eBGP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16</cp:revision>
  <dcterms:created xsi:type="dcterms:W3CDTF">2021-02-08T03:07:42Z</dcterms:created>
  <dcterms:modified xsi:type="dcterms:W3CDTF">2023-04-07T14:10:56Z</dcterms:modified>
</cp:coreProperties>
</file>

<file path=docProps/thumbnail.jpeg>
</file>